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6" r:id="rId1"/>
  </p:sldMasterIdLst>
  <p:notesMasterIdLst>
    <p:notesMasterId r:id="rId16"/>
  </p:notesMasterIdLst>
  <p:sldIdLst>
    <p:sldId id="256" r:id="rId2"/>
    <p:sldId id="272" r:id="rId3"/>
    <p:sldId id="257" r:id="rId4"/>
    <p:sldId id="258" r:id="rId5"/>
    <p:sldId id="259" r:id="rId6"/>
    <p:sldId id="267" r:id="rId7"/>
    <p:sldId id="268" r:id="rId8"/>
    <p:sldId id="270" r:id="rId9"/>
    <p:sldId id="269" r:id="rId10"/>
    <p:sldId id="260" r:id="rId11"/>
    <p:sldId id="261" r:id="rId12"/>
    <p:sldId id="262" r:id="rId13"/>
    <p:sldId id="271" r:id="rId14"/>
    <p:sldId id="26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50" autoAdjust="0"/>
    <p:restoredTop sz="94660"/>
  </p:normalViewPr>
  <p:slideViewPr>
    <p:cSldViewPr snapToGrid="0">
      <p:cViewPr varScale="1">
        <p:scale>
          <a:sx n="79" d="100"/>
          <a:sy n="79" d="100"/>
        </p:scale>
        <p:origin x="24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ACD74B-9FB9-4B6A-81B6-EF2BE2346CFF}" type="datetimeFigureOut">
              <a:rPr lang="en-US" smtClean="0"/>
              <a:t>10/15/2014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2106-B2A6-400E-86CC-1BB267323A43}" type="slidenum">
              <a:rPr lang="en-US" smtClean="0"/>
              <a:t>‹#›</a:t>
            </a:fld>
            <a:endParaRPr lang="en-US"/>
          </a:p>
        </p:txBody>
      </p:sp>
    </p:spTree>
    <p:extLst>
      <p:ext uri="{BB962C8B-B14F-4D97-AF65-F5344CB8AC3E}">
        <p14:creationId xmlns:p14="http://schemas.microsoft.com/office/powerpoint/2010/main" val="736473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252106-B2A6-400E-86CC-1BB267323A43}" type="slidenum">
              <a:rPr lang="en-US" smtClean="0"/>
              <a:t>6</a:t>
            </a:fld>
            <a:endParaRPr lang="en-US"/>
          </a:p>
        </p:txBody>
      </p:sp>
    </p:spTree>
    <p:extLst>
      <p:ext uri="{BB962C8B-B14F-4D97-AF65-F5344CB8AC3E}">
        <p14:creationId xmlns:p14="http://schemas.microsoft.com/office/powerpoint/2010/main" val="3001851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252106-B2A6-400E-86CC-1BB267323A43}" type="slidenum">
              <a:rPr lang="en-US" smtClean="0"/>
              <a:t>7</a:t>
            </a:fld>
            <a:endParaRPr lang="en-US"/>
          </a:p>
        </p:txBody>
      </p:sp>
    </p:spTree>
    <p:extLst>
      <p:ext uri="{BB962C8B-B14F-4D97-AF65-F5344CB8AC3E}">
        <p14:creationId xmlns:p14="http://schemas.microsoft.com/office/powerpoint/2010/main" val="3067693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EC2D2AB-6F57-40DC-9FE3-A1B38878B2D9}" type="datetimeFigureOut">
              <a:rPr lang="en-US" smtClean="0"/>
              <a:t>10/15/2014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5DF5B7-87CB-4F2B-A3EE-85EE168FCB88}" type="slidenum">
              <a:rPr lang="en-US" smtClean="0"/>
              <a:t>‹#›</a:t>
            </a:fld>
            <a:endParaRPr lang="en-US"/>
          </a:p>
        </p:txBody>
      </p:sp>
    </p:spTree>
    <p:extLst>
      <p:ext uri="{BB962C8B-B14F-4D97-AF65-F5344CB8AC3E}">
        <p14:creationId xmlns:p14="http://schemas.microsoft.com/office/powerpoint/2010/main" val="994716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C2D2AB-6F57-40DC-9FE3-A1B38878B2D9}" type="datetimeFigureOut">
              <a:rPr lang="en-US" smtClean="0"/>
              <a:t>10/15/2014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5DF5B7-87CB-4F2B-A3EE-85EE168FCB88}" type="slidenum">
              <a:rPr lang="en-US" smtClean="0"/>
              <a:t>‹#›</a:t>
            </a:fld>
            <a:endParaRPr lang="en-US"/>
          </a:p>
        </p:txBody>
      </p:sp>
    </p:spTree>
    <p:extLst>
      <p:ext uri="{BB962C8B-B14F-4D97-AF65-F5344CB8AC3E}">
        <p14:creationId xmlns:p14="http://schemas.microsoft.com/office/powerpoint/2010/main" val="1855426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7EC2D2AB-6F57-40DC-9FE3-A1B38878B2D9}" type="datetimeFigureOut">
              <a:rPr lang="en-US" smtClean="0"/>
              <a:t>10/15/2014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5DF5B7-87CB-4F2B-A3EE-85EE168FCB88}" type="slidenum">
              <a:rPr lang="en-US" smtClean="0"/>
              <a:t>‹#›</a:t>
            </a:fld>
            <a:endParaRPr lang="en-US"/>
          </a:p>
        </p:txBody>
      </p:sp>
    </p:spTree>
    <p:extLst>
      <p:ext uri="{BB962C8B-B14F-4D97-AF65-F5344CB8AC3E}">
        <p14:creationId xmlns:p14="http://schemas.microsoft.com/office/powerpoint/2010/main" val="30261140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7EC2D2AB-6F57-40DC-9FE3-A1B38878B2D9}" type="datetimeFigureOut">
              <a:rPr lang="en-US" smtClean="0"/>
              <a:t>10/15/2014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5DF5B7-87CB-4F2B-A3EE-85EE168FCB88}" type="slidenum">
              <a:rPr lang="en-US" smtClean="0"/>
              <a:t>‹#›</a:t>
            </a:fld>
            <a:endParaRPr lang="en-US"/>
          </a:p>
        </p:txBody>
      </p:sp>
    </p:spTree>
    <p:extLst>
      <p:ext uri="{BB962C8B-B14F-4D97-AF65-F5344CB8AC3E}">
        <p14:creationId xmlns:p14="http://schemas.microsoft.com/office/powerpoint/2010/main" val="32625818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EC2D2AB-6F57-40DC-9FE3-A1B38878B2D9}" type="datetimeFigureOut">
              <a:rPr lang="en-US" smtClean="0"/>
              <a:t>10/15/2014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5DF5B7-87CB-4F2B-A3EE-85EE168FCB88}" type="slidenum">
              <a:rPr lang="en-US" smtClean="0"/>
              <a:t>‹#›</a:t>
            </a:fld>
            <a:endParaRPr lang="en-US"/>
          </a:p>
        </p:txBody>
      </p:sp>
    </p:spTree>
    <p:extLst>
      <p:ext uri="{BB962C8B-B14F-4D97-AF65-F5344CB8AC3E}">
        <p14:creationId xmlns:p14="http://schemas.microsoft.com/office/powerpoint/2010/main" val="39600811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EC2D2AB-6F57-40DC-9FE3-A1B38878B2D9}" type="datetimeFigureOut">
              <a:rPr lang="en-US" smtClean="0"/>
              <a:t>10/15/2014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5DF5B7-87CB-4F2B-A3EE-85EE168FCB88}" type="slidenum">
              <a:rPr lang="en-US" smtClean="0"/>
              <a:t>‹#›</a:t>
            </a:fld>
            <a:endParaRPr lang="en-US"/>
          </a:p>
        </p:txBody>
      </p:sp>
    </p:spTree>
    <p:extLst>
      <p:ext uri="{BB962C8B-B14F-4D97-AF65-F5344CB8AC3E}">
        <p14:creationId xmlns:p14="http://schemas.microsoft.com/office/powerpoint/2010/main" val="3227512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EC2D2AB-6F57-40DC-9FE3-A1B38878B2D9}" type="datetimeFigureOut">
              <a:rPr lang="en-US" smtClean="0"/>
              <a:t>10/15/2014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5DF5B7-87CB-4F2B-A3EE-85EE168FCB88}" type="slidenum">
              <a:rPr lang="en-US" smtClean="0"/>
              <a:t>‹#›</a:t>
            </a:fld>
            <a:endParaRPr lang="en-US"/>
          </a:p>
        </p:txBody>
      </p:sp>
    </p:spTree>
    <p:extLst>
      <p:ext uri="{BB962C8B-B14F-4D97-AF65-F5344CB8AC3E}">
        <p14:creationId xmlns:p14="http://schemas.microsoft.com/office/powerpoint/2010/main" val="2800972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C2D2AB-6F57-40DC-9FE3-A1B38878B2D9}" type="datetimeFigureOut">
              <a:rPr lang="en-US" smtClean="0"/>
              <a:t>10/15/2014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5DF5B7-87CB-4F2B-A3EE-85EE168FCB88}" type="slidenum">
              <a:rPr lang="en-US" smtClean="0"/>
              <a:t>‹#›</a:t>
            </a:fld>
            <a:endParaRPr lang="en-US"/>
          </a:p>
        </p:txBody>
      </p:sp>
    </p:spTree>
    <p:extLst>
      <p:ext uri="{BB962C8B-B14F-4D97-AF65-F5344CB8AC3E}">
        <p14:creationId xmlns:p14="http://schemas.microsoft.com/office/powerpoint/2010/main" val="93382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EC2D2AB-6F57-40DC-9FE3-A1B38878B2D9}" type="datetimeFigureOut">
              <a:rPr lang="en-US" smtClean="0"/>
              <a:t>10/15/2014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5DF5B7-87CB-4F2B-A3EE-85EE168FCB88}" type="slidenum">
              <a:rPr lang="en-US" smtClean="0"/>
              <a:t>‹#›</a:t>
            </a:fld>
            <a:endParaRPr lang="en-US"/>
          </a:p>
        </p:txBody>
      </p:sp>
    </p:spTree>
    <p:extLst>
      <p:ext uri="{BB962C8B-B14F-4D97-AF65-F5344CB8AC3E}">
        <p14:creationId xmlns:p14="http://schemas.microsoft.com/office/powerpoint/2010/main" val="4089084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EC2D2AB-6F57-40DC-9FE3-A1B38878B2D9}" type="datetimeFigureOut">
              <a:rPr lang="en-US" smtClean="0"/>
              <a:t>10/15/2014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5DF5B7-87CB-4F2B-A3EE-85EE168FCB88}" type="slidenum">
              <a:rPr lang="en-US" smtClean="0"/>
              <a:t>‹#›</a:t>
            </a:fld>
            <a:endParaRPr lang="en-US"/>
          </a:p>
        </p:txBody>
      </p:sp>
    </p:spTree>
    <p:extLst>
      <p:ext uri="{BB962C8B-B14F-4D97-AF65-F5344CB8AC3E}">
        <p14:creationId xmlns:p14="http://schemas.microsoft.com/office/powerpoint/2010/main" val="4283103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EC2D2AB-6F57-40DC-9FE3-A1B38878B2D9}" type="datetimeFigureOut">
              <a:rPr lang="en-US" smtClean="0"/>
              <a:t>10/15/2014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5DF5B7-87CB-4F2B-A3EE-85EE168FCB88}" type="slidenum">
              <a:rPr lang="en-US" smtClean="0"/>
              <a:t>‹#›</a:t>
            </a:fld>
            <a:endParaRPr lang="en-US"/>
          </a:p>
        </p:txBody>
      </p:sp>
    </p:spTree>
    <p:extLst>
      <p:ext uri="{BB962C8B-B14F-4D97-AF65-F5344CB8AC3E}">
        <p14:creationId xmlns:p14="http://schemas.microsoft.com/office/powerpoint/2010/main" val="704413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C2D2AB-6F57-40DC-9FE3-A1B38878B2D9}" type="datetimeFigureOut">
              <a:rPr lang="en-US" smtClean="0"/>
              <a:t>10/15/2014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5DF5B7-87CB-4F2B-A3EE-85EE168FCB88}" type="slidenum">
              <a:rPr lang="en-US" smtClean="0"/>
              <a:t>‹#›</a:t>
            </a:fld>
            <a:endParaRPr lang="en-US"/>
          </a:p>
        </p:txBody>
      </p:sp>
    </p:spTree>
    <p:extLst>
      <p:ext uri="{BB962C8B-B14F-4D97-AF65-F5344CB8AC3E}">
        <p14:creationId xmlns:p14="http://schemas.microsoft.com/office/powerpoint/2010/main" val="792632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C2D2AB-6F57-40DC-9FE3-A1B38878B2D9}" type="datetimeFigureOut">
              <a:rPr lang="en-US" smtClean="0"/>
              <a:t>10/15/2014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5DF5B7-87CB-4F2B-A3EE-85EE168FCB88}" type="slidenum">
              <a:rPr lang="en-US" smtClean="0"/>
              <a:t>‹#›</a:t>
            </a:fld>
            <a:endParaRPr lang="en-US"/>
          </a:p>
        </p:txBody>
      </p:sp>
    </p:spTree>
    <p:extLst>
      <p:ext uri="{BB962C8B-B14F-4D97-AF65-F5344CB8AC3E}">
        <p14:creationId xmlns:p14="http://schemas.microsoft.com/office/powerpoint/2010/main" val="4139812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7EC2D2AB-6F57-40DC-9FE3-A1B38878B2D9}" type="datetimeFigureOut">
              <a:rPr lang="en-US" smtClean="0"/>
              <a:t>10/15/2014</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235DF5B7-87CB-4F2B-A3EE-85EE168FCB88}" type="slidenum">
              <a:rPr lang="en-US" smtClean="0"/>
              <a:t>‹#›</a:t>
            </a:fld>
            <a:endParaRPr lang="en-US"/>
          </a:p>
        </p:txBody>
      </p:sp>
    </p:spTree>
    <p:extLst>
      <p:ext uri="{BB962C8B-B14F-4D97-AF65-F5344CB8AC3E}">
        <p14:creationId xmlns:p14="http://schemas.microsoft.com/office/powerpoint/2010/main" val="462293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7EC2D2AB-6F57-40DC-9FE3-A1B38878B2D9}" type="datetimeFigureOut">
              <a:rPr lang="en-US" smtClean="0"/>
              <a:t>10/15/2014</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235DF5B7-87CB-4F2B-A3EE-85EE168FCB88}" type="slidenum">
              <a:rPr lang="en-US" smtClean="0"/>
              <a:t>‹#›</a:t>
            </a:fld>
            <a:endParaRPr lang="en-US"/>
          </a:p>
        </p:txBody>
      </p:sp>
    </p:spTree>
    <p:extLst>
      <p:ext uri="{BB962C8B-B14F-4D97-AF65-F5344CB8AC3E}">
        <p14:creationId xmlns:p14="http://schemas.microsoft.com/office/powerpoint/2010/main" val="1079437353"/>
      </p:ext>
    </p:extLst>
  </p:cSld>
  <p:clrMap bg1="dk1" tx1="lt1" bg2="dk2" tx2="lt2" accent1="accent1" accent2="accent2" accent3="accent3" accent4="accent4" accent5="accent5" accent6="accent6" hlink="hlink" folHlink="folHlink"/>
  <p:sldLayoutIdLst>
    <p:sldLayoutId id="2147483887" r:id="rId1"/>
    <p:sldLayoutId id="2147483888" r:id="rId2"/>
    <p:sldLayoutId id="2147483889" r:id="rId3"/>
    <p:sldLayoutId id="2147483890" r:id="rId4"/>
    <p:sldLayoutId id="2147483891" r:id="rId5"/>
    <p:sldLayoutId id="2147483892" r:id="rId6"/>
    <p:sldLayoutId id="2147483893" r:id="rId7"/>
    <p:sldLayoutId id="2147483894" r:id="rId8"/>
    <p:sldLayoutId id="2147483895" r:id="rId9"/>
    <p:sldLayoutId id="2147483896" r:id="rId10"/>
    <p:sldLayoutId id="2147483897" r:id="rId11"/>
    <p:sldLayoutId id="2147483898" r:id="rId12"/>
    <p:sldLayoutId id="2147483899" r:id="rId13"/>
    <p:sldLayoutId id="2147483900"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m/imgres?imgurl=http://usodep.blogs.govdelivery.com/files/2012/02/6a00e553b385be88330154368a867c970c-pi.jpg&amp;imgrefurl=https://usodep.blogs.govdelivery.com/2011/10/31/dyslexia-a-learning-disability/&amp;h=336&amp;w=423&amp;tbnid=iM5bjsr_8wrrtM:&amp;zoom=1&amp;docid=AA9GvItG02gfnM&amp;ei=s1IHVMvTJZDMggTBloKYBA&amp;tbm=isch&amp;ved=0CCgQMyggMCA42AQ&amp;iact=rc&amp;uact=3&amp;dur=10434&amp;page=28&amp;start=609&amp;ndsp=25"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www.google.com/url?sa=i&amp;rct=j&amp;q=&amp;esrc=s&amp;source=images&amp;cd=&amp;cad=rja&amp;uact=8&amp;docid=Wcc5jtwgofockM&amp;tbnid=PUE2wVIGYkQ6wM:&amp;ved=0CAUQjRw&amp;url=http://blogs.plos.org/speakingofmedicine/2014/06/10/im-scientist-learning-disabilities-thats-okay/&amp;ei=81AHVMDRM4LwgwS5nIGQCA&amp;bvm=bv.74115972,d.eXY&amp;psig=AFQjCNEo8oLWNI7ZJEVCxqLBp5FV8B4UBg&amp;ust=1409851873209906"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SaQfuxODpo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nichcy.org/disability/specific/ld#def" TargetMode="External"/><Relationship Id="rId2" Type="http://schemas.openxmlformats.org/officeDocument/2006/relationships/hyperlink" Target="http://webaim.org/simulations/dyslexia-sim.html" TargetMode="External"/><Relationship Id="rId1" Type="http://schemas.openxmlformats.org/officeDocument/2006/relationships/slideLayout" Target="../slideLayouts/slideLayout2.xml"/><Relationship Id="rId6" Type="http://schemas.openxmlformats.org/officeDocument/2006/relationships/hyperlink" Target="http://ncld.org/types-learning-disabilities/dyslexia/what-is-dyslexia" TargetMode="External"/><Relationship Id="rId5" Type="http://schemas.openxmlformats.org/officeDocument/2006/relationships/hyperlink" Target="http://ncld.org/types-learning-disabilities/dysgraphia/what-is-dysgraphia" TargetMode="External"/><Relationship Id="rId4" Type="http://schemas.openxmlformats.org/officeDocument/2006/relationships/hyperlink" Target="http://ncld.org/"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9.jpg"/><Relationship Id="rId3" Type="http://schemas.openxmlformats.org/officeDocument/2006/relationships/image" Target="../media/image4.jpeg"/><Relationship Id="rId7" Type="http://schemas.openxmlformats.org/officeDocument/2006/relationships/image" Target="../media/image8.jpg"/><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6.jpeg"/><Relationship Id="rId10" Type="http://schemas.openxmlformats.org/officeDocument/2006/relationships/image" Target="../media/image11.jpeg"/><Relationship Id="rId4" Type="http://schemas.openxmlformats.org/officeDocument/2006/relationships/image" Target="../media/image5.jpeg"/><Relationship Id="rId9" Type="http://schemas.openxmlformats.org/officeDocument/2006/relationships/image" Target="../media/image10.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google.com/url?sa=i&amp;rct=j&amp;q=&amp;esrc=s&amp;source=images&amp;cd=&amp;cad=rja&amp;uact=8&amp;docid=-MdCgZ1sm3a9XM&amp;tbnid=FA-cDQiB16xWLM:&amp;ved=0CAUQjRw&amp;url=http://www.minddisorders.com/Py-Z/Reading-disorder.html&amp;ei=e1MHVMiyHpKfggTbsIL4DQ&amp;bvm=bv.74115972,d.eXY&amp;psig=AFQjCNEo8oLWNI7ZJEVCxqLBp5FV8B4UBg&amp;ust=1409851873209906"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google.com/url?sa=i&amp;rct=j&amp;q=&amp;esrc=s&amp;source=images&amp;cd=&amp;cad=rja&amp;uact=8&amp;docid=jBWYY3ss17C56M&amp;tbnid=XEdMPN1K7BYgJM:&amp;ved=0CAUQjRw&amp;url=http://en.wikipedia.org/wiki/Dyslexia&amp;ei=HFIHVMzQI43GgwT-ioHAAg&amp;bvm=bv.74115972,d.eXY&amp;psig=AFQjCNEo8oLWNI7ZJEVCxqLBp5FV8B4UBg&amp;ust=1409851873209906" TargetMode="External"/><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hyperlink" Target="http://www.google.com/url?sa=i&amp;rct=j&amp;q=&amp;esrc=s&amp;source=images&amp;cd=&amp;cad=rja&amp;uact=8&amp;docid=A-CwFjBDOGu63M&amp;tbnid=2-C2hc8xulkZDM:&amp;ved=0CAUQjRw&amp;url=http://www.aboutlearningdisabilities.co.uk/about-dyslexia.html&amp;ei=GVMHVO2sGYbPggSt84GYCw&amp;bvm=bv.74115972,d.eXY&amp;psig=AFQjCNEo8oLWNI7ZJEVCxqLBp5FV8B4UBg&amp;ust=1409851873209906"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82010" y="5164428"/>
            <a:ext cx="9144000" cy="934188"/>
          </a:xfrm>
        </p:spPr>
        <p:txBody>
          <a:bodyPr/>
          <a:lstStyle/>
          <a:p>
            <a:r>
              <a:rPr lang="en-US" dirty="0" smtClean="0"/>
              <a:t>Reading and Writing</a:t>
            </a:r>
            <a:endParaRPr lang="en-US" dirty="0"/>
          </a:p>
        </p:txBody>
      </p:sp>
      <p:sp>
        <p:nvSpPr>
          <p:cNvPr id="3" name="Subtitle 2"/>
          <p:cNvSpPr>
            <a:spLocks noGrp="1"/>
          </p:cNvSpPr>
          <p:nvPr>
            <p:ph type="subTitle" idx="1"/>
          </p:nvPr>
        </p:nvSpPr>
        <p:spPr>
          <a:xfrm>
            <a:off x="9938757" y="5731717"/>
            <a:ext cx="2253243" cy="1126283"/>
          </a:xfrm>
        </p:spPr>
        <p:txBody>
          <a:bodyPr>
            <a:normAutofit/>
          </a:bodyPr>
          <a:lstStyle/>
          <a:p>
            <a:r>
              <a:rPr lang="en-US" dirty="0" smtClean="0"/>
              <a:t>Catherine </a:t>
            </a:r>
            <a:r>
              <a:rPr lang="en-US" dirty="0" smtClean="0"/>
              <a:t>McCoy</a:t>
            </a:r>
            <a:endParaRPr lang="en-US" dirty="0" smtClean="0"/>
          </a:p>
        </p:txBody>
      </p:sp>
      <p:pic>
        <p:nvPicPr>
          <p:cNvPr id="4" name="Picture 3" descr="https://encrypted-tbn3.gstatic.com/images?q=tbn:ANd9GcQwrpeV7GRphHdDJkZsG-Py9kC92vFhhLBkYQ-FpemISTN9qlu8Ww">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2023862" y="355859"/>
            <a:ext cx="8060296" cy="4164626"/>
          </a:xfrm>
          <a:prstGeom prst="rect">
            <a:avLst/>
          </a:prstGeom>
          <a:noFill/>
          <a:ln>
            <a:noFill/>
          </a:ln>
        </p:spPr>
      </p:pic>
    </p:spTree>
    <p:extLst>
      <p:ext uri="{BB962C8B-B14F-4D97-AF65-F5344CB8AC3E}">
        <p14:creationId xmlns:p14="http://schemas.microsoft.com/office/powerpoint/2010/main" val="33297124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9563" y="3799267"/>
            <a:ext cx="10515600" cy="3058733"/>
          </a:xfrm>
        </p:spPr>
        <p:txBody>
          <a:bodyPr>
            <a:normAutofit/>
          </a:bodyPr>
          <a:lstStyle/>
          <a:p>
            <a:r>
              <a:rPr lang="en-US" sz="2800" dirty="0" smtClean="0"/>
              <a:t>Complications writing include:</a:t>
            </a:r>
          </a:p>
          <a:p>
            <a:pPr lvl="1"/>
            <a:r>
              <a:rPr lang="en-US" sz="2800" dirty="0" smtClean="0"/>
              <a:t>Difficulty putting thoughts into words and onto paper</a:t>
            </a:r>
          </a:p>
          <a:p>
            <a:pPr lvl="1"/>
            <a:r>
              <a:rPr lang="en-US" sz="2800" dirty="0" smtClean="0"/>
              <a:t>Messy illegible hand writing</a:t>
            </a:r>
          </a:p>
          <a:p>
            <a:pPr lvl="1"/>
            <a:r>
              <a:rPr lang="en-US" sz="2800" dirty="0" smtClean="0"/>
              <a:t>Issues with spelling</a:t>
            </a:r>
          </a:p>
          <a:p>
            <a:pPr lvl="1"/>
            <a:r>
              <a:rPr lang="en-US" sz="2800" dirty="0" smtClean="0"/>
              <a:t>Problems with letter and word spacing</a:t>
            </a:r>
          </a:p>
        </p:txBody>
      </p:sp>
      <p:pic>
        <p:nvPicPr>
          <p:cNvPr id="4" name="Picture 3" descr="http://ts1.mm.bing.net/th?&amp;id=HN.608050902755902557&amp;w=300&amp;h=300&amp;c=0&amp;pid=1.9&amp;rs=0&amp;p=0"/>
          <p:cNvPicPr/>
          <p:nvPr/>
        </p:nvPicPr>
        <p:blipFill>
          <a:blip r:embed="rId2">
            <a:extLst>
              <a:ext uri="{28A0092B-C50C-407E-A947-70E740481C1C}">
                <a14:useLocalDpi xmlns:a14="http://schemas.microsoft.com/office/drawing/2010/main" val="0"/>
              </a:ext>
            </a:extLst>
          </a:blip>
          <a:srcRect/>
          <a:stretch>
            <a:fillRect/>
          </a:stretch>
        </p:blipFill>
        <p:spPr bwMode="auto">
          <a:xfrm>
            <a:off x="2174991" y="527400"/>
            <a:ext cx="7453040" cy="2293705"/>
          </a:xfrm>
          <a:prstGeom prst="rect">
            <a:avLst/>
          </a:prstGeom>
          <a:noFill/>
          <a:ln>
            <a:noFill/>
          </a:ln>
        </p:spPr>
      </p:pic>
    </p:spTree>
    <p:extLst>
      <p:ext uri="{BB962C8B-B14F-4D97-AF65-F5344CB8AC3E}">
        <p14:creationId xmlns:p14="http://schemas.microsoft.com/office/powerpoint/2010/main" val="31650160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signs:</a:t>
            </a:r>
            <a:endParaRPr lang="en-US" dirty="0"/>
          </a:p>
        </p:txBody>
      </p:sp>
      <p:sp>
        <p:nvSpPr>
          <p:cNvPr id="3" name="Content Placeholder 2"/>
          <p:cNvSpPr>
            <a:spLocks noGrp="1"/>
          </p:cNvSpPr>
          <p:nvPr>
            <p:ph idx="1"/>
          </p:nvPr>
        </p:nvSpPr>
        <p:spPr>
          <a:xfrm>
            <a:off x="0" y="2308634"/>
            <a:ext cx="12191999" cy="4549366"/>
          </a:xfrm>
        </p:spPr>
        <p:txBody>
          <a:bodyPr>
            <a:normAutofit fontScale="92500" lnSpcReduction="20000"/>
          </a:bodyPr>
          <a:lstStyle/>
          <a:p>
            <a:pPr marL="0" indent="0">
              <a:buNone/>
            </a:pPr>
            <a:r>
              <a:rPr lang="en-US" sz="2800" dirty="0" smtClean="0"/>
              <a:t>Teachers should watch for:</a:t>
            </a:r>
          </a:p>
          <a:p>
            <a:r>
              <a:rPr lang="en-US" sz="2800" dirty="0" smtClean="0"/>
              <a:t>Tight, awkward and uncomfortable pencil grip</a:t>
            </a:r>
          </a:p>
          <a:p>
            <a:r>
              <a:rPr lang="en-US" sz="2800" dirty="0" smtClean="0"/>
              <a:t>Poor body posture when writing/drawing</a:t>
            </a:r>
          </a:p>
          <a:p>
            <a:r>
              <a:rPr lang="en-US" sz="2800" dirty="0" smtClean="0"/>
              <a:t>Avoids writing/drawing activities</a:t>
            </a:r>
          </a:p>
          <a:p>
            <a:r>
              <a:rPr lang="en-US" sz="2800" dirty="0" smtClean="0"/>
              <a:t>Trouble forming letter shapes</a:t>
            </a:r>
          </a:p>
          <a:p>
            <a:r>
              <a:rPr lang="en-US" sz="2800" dirty="0" smtClean="0"/>
              <a:t>Spacing issues</a:t>
            </a:r>
          </a:p>
          <a:p>
            <a:r>
              <a:rPr lang="en-US" sz="2800" dirty="0" smtClean="0"/>
              <a:t>Poor understanding of upper and lower case letters</a:t>
            </a:r>
          </a:p>
          <a:p>
            <a:r>
              <a:rPr lang="en-US" sz="2800" dirty="0" smtClean="0"/>
              <a:t>Inability to write or draw on a line or with in page margins</a:t>
            </a:r>
          </a:p>
          <a:p>
            <a:r>
              <a:rPr lang="en-US" sz="2800" dirty="0" smtClean="0"/>
              <a:t>Tiring quickly while writing</a:t>
            </a:r>
          </a:p>
          <a:p>
            <a:endParaRPr lang="en-US" dirty="0"/>
          </a:p>
        </p:txBody>
      </p:sp>
      <p:pic>
        <p:nvPicPr>
          <p:cNvPr id="4" name="Picture 3" descr="https://encrypted-tbn2.gstatic.com/images?q=tbn:ANd9GcQ6rbAArXf29Hitki43rQ9DrPkTp6_Cyk-Cau6Vjl3P179gvGtloQ">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8033716" y="152192"/>
            <a:ext cx="3943350" cy="3876675"/>
          </a:xfrm>
          <a:prstGeom prst="rect">
            <a:avLst/>
          </a:prstGeom>
          <a:noFill/>
          <a:ln>
            <a:noFill/>
          </a:ln>
        </p:spPr>
      </p:pic>
    </p:spTree>
    <p:extLst>
      <p:ext uri="{BB962C8B-B14F-4D97-AF65-F5344CB8AC3E}">
        <p14:creationId xmlns:p14="http://schemas.microsoft.com/office/powerpoint/2010/main" val="37547612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4488" y="420028"/>
            <a:ext cx="7111782" cy="970450"/>
          </a:xfrm>
        </p:spPr>
        <p:txBody>
          <a:bodyPr/>
          <a:lstStyle/>
          <a:p>
            <a:r>
              <a:rPr lang="en-US" dirty="0" smtClean="0"/>
              <a:t>What can we do about it?</a:t>
            </a:r>
            <a:endParaRPr lang="en-US" dirty="0"/>
          </a:p>
        </p:txBody>
      </p:sp>
      <p:sp>
        <p:nvSpPr>
          <p:cNvPr id="3" name="Content Placeholder 2"/>
          <p:cNvSpPr>
            <a:spLocks noGrp="1"/>
          </p:cNvSpPr>
          <p:nvPr>
            <p:ph idx="1"/>
          </p:nvPr>
        </p:nvSpPr>
        <p:spPr>
          <a:xfrm>
            <a:off x="126749" y="2181885"/>
            <a:ext cx="11867260" cy="4553765"/>
          </a:xfrm>
        </p:spPr>
        <p:txBody>
          <a:bodyPr>
            <a:normAutofit/>
          </a:bodyPr>
          <a:lstStyle/>
          <a:p>
            <a:r>
              <a:rPr lang="en-US" sz="2800" dirty="0" smtClean="0"/>
              <a:t>Be patient, work with the child with out becoming upset</a:t>
            </a:r>
          </a:p>
          <a:p>
            <a:r>
              <a:rPr lang="en-US" sz="2800" dirty="0" smtClean="0"/>
              <a:t>Have a positive, encouraging attitude</a:t>
            </a:r>
          </a:p>
          <a:p>
            <a:r>
              <a:rPr lang="en-US" sz="2800" dirty="0" smtClean="0"/>
              <a:t>Have student try again and again</a:t>
            </a:r>
          </a:p>
          <a:p>
            <a:r>
              <a:rPr lang="en-US" sz="2800" dirty="0" smtClean="0"/>
              <a:t>Help them hold the pencil correctly</a:t>
            </a:r>
          </a:p>
          <a:p>
            <a:r>
              <a:rPr lang="en-US" sz="2800" dirty="0" smtClean="0"/>
              <a:t>Use raised line paper to help them feel where they should be writing</a:t>
            </a:r>
          </a:p>
          <a:p>
            <a:r>
              <a:rPr lang="en-US" sz="2800" dirty="0" smtClean="0"/>
              <a:t>Allow older children to use which ever writing method they are more comfortable with (script or print)</a:t>
            </a:r>
          </a:p>
          <a:p>
            <a:endParaRPr lang="en-US" dirty="0"/>
          </a:p>
        </p:txBody>
      </p:sp>
    </p:spTree>
    <p:extLst>
      <p:ext uri="{BB962C8B-B14F-4D97-AF65-F5344CB8AC3E}">
        <p14:creationId xmlns:p14="http://schemas.microsoft.com/office/powerpoint/2010/main" val="5452903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73655" y="706169"/>
            <a:ext cx="8774904" cy="1328783"/>
          </a:xfrm>
        </p:spPr>
        <p:txBody>
          <a:bodyPr>
            <a:normAutofit/>
          </a:bodyPr>
          <a:lstStyle/>
          <a:p>
            <a:pPr marL="0" indent="0">
              <a:buNone/>
            </a:pPr>
            <a:r>
              <a:rPr lang="en-US" sz="2800" b="1" dirty="0"/>
              <a:t>This video will give you a taste of the struggles children with </a:t>
            </a:r>
            <a:r>
              <a:rPr lang="en-US" sz="2800" b="1" dirty="0" smtClean="0"/>
              <a:t>dyslexia </a:t>
            </a:r>
            <a:r>
              <a:rPr lang="en-US" sz="2800" b="1" dirty="0"/>
              <a:t>experience daily</a:t>
            </a:r>
            <a:r>
              <a:rPr lang="en-US" sz="2800" b="1" dirty="0" smtClean="0"/>
              <a:t>.</a:t>
            </a:r>
          </a:p>
          <a:p>
            <a:pPr marL="0" indent="0">
              <a:buNone/>
            </a:pPr>
            <a:endParaRPr lang="en-US" sz="2800" dirty="0"/>
          </a:p>
          <a:p>
            <a:pPr marL="0" indent="0">
              <a:buNone/>
            </a:pPr>
            <a:endParaRPr lang="en-US" sz="2800" dirty="0"/>
          </a:p>
        </p:txBody>
      </p:sp>
      <p:sp>
        <p:nvSpPr>
          <p:cNvPr id="2" name="TextBox 1"/>
          <p:cNvSpPr txBox="1"/>
          <p:nvPr/>
        </p:nvSpPr>
        <p:spPr>
          <a:xfrm>
            <a:off x="2369712" y="3902298"/>
            <a:ext cx="7173532" cy="646331"/>
          </a:xfrm>
          <a:prstGeom prst="rect">
            <a:avLst/>
          </a:prstGeom>
          <a:noFill/>
        </p:spPr>
        <p:txBody>
          <a:bodyPr wrap="square" rtlCol="0">
            <a:spAutoFit/>
          </a:bodyPr>
          <a:lstStyle/>
          <a:p>
            <a:r>
              <a:rPr lang="en-US" u="sng" dirty="0">
                <a:hlinkClick r:id="rId2"/>
              </a:rPr>
              <a:t>https://www.youtube.com/watch?v=SaQfuxODpog</a:t>
            </a:r>
            <a:r>
              <a:rPr lang="en-US" u="sng" dirty="0"/>
              <a:t> </a:t>
            </a:r>
            <a:endParaRPr lang="en-US" dirty="0"/>
          </a:p>
          <a:p>
            <a:endParaRPr lang="en-US" dirty="0"/>
          </a:p>
        </p:txBody>
      </p:sp>
    </p:spTree>
    <p:extLst>
      <p:ext uri="{BB962C8B-B14F-4D97-AF65-F5344CB8AC3E}">
        <p14:creationId xmlns:p14="http://schemas.microsoft.com/office/powerpoint/2010/main" val="41238891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a:bodyPr>
          <a:lstStyle/>
          <a:p>
            <a:r>
              <a:rPr lang="en-US" dirty="0" smtClean="0">
                <a:hlinkClick r:id="rId2"/>
              </a:rPr>
              <a:t>http://webaim.org/simulations/dyslexia-sim.html</a:t>
            </a:r>
            <a:endParaRPr lang="en-US" dirty="0" smtClean="0"/>
          </a:p>
          <a:p>
            <a:r>
              <a:rPr lang="en-US" u="sng" dirty="0">
                <a:hlinkClick r:id="rId3"/>
              </a:rPr>
              <a:t>http://nichcy.org/disability/specific/ld#def</a:t>
            </a:r>
            <a:endParaRPr lang="en-US" dirty="0"/>
          </a:p>
          <a:p>
            <a:r>
              <a:rPr lang="en-US" dirty="0" smtClean="0">
                <a:hlinkClick r:id="rId4"/>
              </a:rPr>
              <a:t>http://ncld.org/</a:t>
            </a:r>
            <a:r>
              <a:rPr lang="en-US" dirty="0" smtClean="0"/>
              <a:t> </a:t>
            </a:r>
          </a:p>
          <a:p>
            <a:r>
              <a:rPr lang="en-US" dirty="0" smtClean="0">
                <a:hlinkClick r:id="rId5"/>
              </a:rPr>
              <a:t>http://ncld.org/types-learning-disabilities/dysgraphia/what-is-dysgraphia</a:t>
            </a:r>
            <a:r>
              <a:rPr lang="en-US" dirty="0" smtClean="0"/>
              <a:t> </a:t>
            </a:r>
          </a:p>
          <a:p>
            <a:r>
              <a:rPr lang="en-US" dirty="0" smtClean="0">
                <a:hlinkClick r:id="rId6"/>
              </a:rPr>
              <a:t>http://ncld.org/types-learning-disabilities/dyslexia/what-is-dyslexia</a:t>
            </a:r>
            <a:r>
              <a:rPr lang="en-US" dirty="0" smtClean="0"/>
              <a:t> </a:t>
            </a:r>
          </a:p>
          <a:p>
            <a:r>
              <a:rPr lang="en-US" dirty="0" err="1" smtClean="0"/>
              <a:t>Youtube</a:t>
            </a:r>
            <a:endParaRPr lang="en-US" dirty="0" smtClean="0"/>
          </a:p>
          <a:p>
            <a:r>
              <a:rPr lang="en-US" dirty="0" smtClean="0"/>
              <a:t>Google Images</a:t>
            </a:r>
          </a:p>
          <a:p>
            <a:pPr marL="0" indent="0">
              <a:buNone/>
            </a:pPr>
            <a:r>
              <a:rPr lang="en-US" dirty="0" smtClean="0"/>
              <a:t> </a:t>
            </a:r>
          </a:p>
          <a:p>
            <a:endParaRPr lang="en-US" dirty="0" smtClean="0"/>
          </a:p>
          <a:p>
            <a:endParaRPr lang="en-US" dirty="0"/>
          </a:p>
        </p:txBody>
      </p:sp>
    </p:spTree>
    <p:extLst>
      <p:ext uri="{BB962C8B-B14F-4D97-AF65-F5344CB8AC3E}">
        <p14:creationId xmlns:p14="http://schemas.microsoft.com/office/powerpoint/2010/main" val="8425644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009" y="336083"/>
            <a:ext cx="1695804" cy="2350590"/>
          </a:xfrm>
          <a:prstGeom prst="rect">
            <a:avLst/>
          </a:prstGeom>
        </p:spPr>
      </p:pic>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99873" y="336083"/>
            <a:ext cx="1749380" cy="2375658"/>
          </a:xfrm>
          <a:prstGeom prst="rect">
            <a:avLst/>
          </a:prstGeom>
        </p:spPr>
      </p:pic>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13562" y="436077"/>
            <a:ext cx="2217114" cy="2150601"/>
          </a:xfrm>
          <a:prstGeom prst="rect">
            <a:avLst/>
          </a:prstGeom>
        </p:spPr>
      </p:pic>
      <p:pic>
        <p:nvPicPr>
          <p:cNvPr id="16" name="Picture 1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984565" y="241297"/>
            <a:ext cx="2198015" cy="2760458"/>
          </a:xfrm>
          <a:prstGeom prst="rect">
            <a:avLst/>
          </a:prstGeom>
        </p:spPr>
      </p:pic>
      <p:pic>
        <p:nvPicPr>
          <p:cNvPr id="18" name="Picture 1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629612" y="3758638"/>
            <a:ext cx="2552968" cy="2147735"/>
          </a:xfrm>
          <a:prstGeom prst="rect">
            <a:avLst/>
          </a:prstGeom>
        </p:spPr>
      </p:pic>
      <p:pic>
        <p:nvPicPr>
          <p:cNvPr id="19" name="Picture 1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565988" y="241297"/>
            <a:ext cx="2307933" cy="3077244"/>
          </a:xfrm>
          <a:prstGeom prst="rect">
            <a:avLst/>
          </a:prstGeom>
        </p:spPr>
      </p:pic>
      <p:pic>
        <p:nvPicPr>
          <p:cNvPr id="20" name="Picture 1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587921" y="3681022"/>
            <a:ext cx="2286000" cy="2857500"/>
          </a:xfrm>
          <a:prstGeom prst="rect">
            <a:avLst/>
          </a:prstGeom>
        </p:spPr>
      </p:pic>
      <p:pic>
        <p:nvPicPr>
          <p:cNvPr id="21" name="Picture 20"/>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609134" y="3126490"/>
            <a:ext cx="2570269" cy="3412032"/>
          </a:xfrm>
          <a:prstGeom prst="rect">
            <a:avLst/>
          </a:prstGeom>
        </p:spPr>
      </p:pic>
      <p:pic>
        <p:nvPicPr>
          <p:cNvPr id="22" name="Picture 2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33252" y="2999063"/>
            <a:ext cx="2486012" cy="3539459"/>
          </a:xfrm>
          <a:prstGeom prst="rect">
            <a:avLst/>
          </a:prstGeom>
        </p:spPr>
      </p:pic>
    </p:spTree>
    <p:extLst>
      <p:ext uri="{BB962C8B-B14F-4D97-AF65-F5344CB8AC3E}">
        <p14:creationId xmlns:p14="http://schemas.microsoft.com/office/powerpoint/2010/main" val="4773407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learning disability(LD)?</a:t>
            </a:r>
            <a:endParaRPr lang="en-US" dirty="0"/>
          </a:p>
        </p:txBody>
      </p:sp>
      <p:sp>
        <p:nvSpPr>
          <p:cNvPr id="3" name="Content Placeholder 2"/>
          <p:cNvSpPr>
            <a:spLocks noGrp="1"/>
          </p:cNvSpPr>
          <p:nvPr>
            <p:ph idx="1"/>
          </p:nvPr>
        </p:nvSpPr>
        <p:spPr>
          <a:xfrm>
            <a:off x="0" y="2222287"/>
            <a:ext cx="12192000" cy="4635713"/>
          </a:xfrm>
        </p:spPr>
        <p:txBody>
          <a:bodyPr>
            <a:noAutofit/>
          </a:bodyPr>
          <a:lstStyle/>
          <a:p>
            <a:r>
              <a:rPr lang="en-US" sz="2400" dirty="0" smtClean="0"/>
              <a:t>The term used to describe specific kinds of learning difficulties. </a:t>
            </a:r>
          </a:p>
          <a:p>
            <a:r>
              <a:rPr lang="en-US" sz="2400" dirty="0" smtClean="0"/>
              <a:t>Students with LD can have trouble learning certain skills such as:</a:t>
            </a:r>
          </a:p>
          <a:p>
            <a:pPr lvl="1"/>
            <a:r>
              <a:rPr lang="en-US" sz="2400" dirty="0" smtClean="0"/>
              <a:t>Reading</a:t>
            </a:r>
          </a:p>
          <a:p>
            <a:pPr lvl="1"/>
            <a:r>
              <a:rPr lang="en-US" sz="2400" dirty="0" smtClean="0"/>
              <a:t>Writing</a:t>
            </a:r>
          </a:p>
          <a:p>
            <a:pPr lvl="1"/>
            <a:r>
              <a:rPr lang="en-US" sz="2400" dirty="0" smtClean="0"/>
              <a:t>Speaking</a:t>
            </a:r>
          </a:p>
          <a:p>
            <a:pPr lvl="1"/>
            <a:r>
              <a:rPr lang="en-US" sz="2400" dirty="0" smtClean="0"/>
              <a:t>Reasoning</a:t>
            </a:r>
          </a:p>
          <a:p>
            <a:pPr lvl="1"/>
            <a:r>
              <a:rPr lang="en-US" sz="2400" dirty="0" smtClean="0"/>
              <a:t>And doing math</a:t>
            </a:r>
          </a:p>
          <a:p>
            <a:pPr marL="0" indent="0">
              <a:buNone/>
            </a:pPr>
            <a:r>
              <a:rPr lang="en-US" sz="2400" dirty="0" smtClean="0"/>
              <a:t>1 in 5 people have an LD</a:t>
            </a:r>
          </a:p>
          <a:p>
            <a:pPr marL="0" indent="0">
              <a:buNone/>
            </a:pPr>
            <a:r>
              <a:rPr lang="en-US" sz="2400" dirty="0" smtClean="0"/>
              <a:t>1/3 of all children receiving Special Education have an LD</a:t>
            </a:r>
          </a:p>
        </p:txBody>
      </p:sp>
    </p:spTree>
    <p:extLst>
      <p:ext uri="{BB962C8B-B14F-4D97-AF65-F5344CB8AC3E}">
        <p14:creationId xmlns:p14="http://schemas.microsoft.com/office/powerpoint/2010/main" val="2958098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3905" y="456685"/>
            <a:ext cx="8911687" cy="1280890"/>
          </a:xfrm>
        </p:spPr>
        <p:txBody>
          <a:bodyPr/>
          <a:lstStyle/>
          <a:p>
            <a:r>
              <a:rPr lang="en-US" dirty="0" smtClean="0"/>
              <a:t>Other terms used to describe LD</a:t>
            </a:r>
            <a:endParaRPr lang="en-US" dirty="0"/>
          </a:p>
        </p:txBody>
      </p:sp>
      <p:sp>
        <p:nvSpPr>
          <p:cNvPr id="3" name="Content Placeholder 2"/>
          <p:cNvSpPr>
            <a:spLocks noGrp="1"/>
          </p:cNvSpPr>
          <p:nvPr>
            <p:ph idx="1"/>
          </p:nvPr>
        </p:nvSpPr>
        <p:spPr>
          <a:xfrm>
            <a:off x="0" y="2050716"/>
            <a:ext cx="8915400" cy="3777622"/>
          </a:xfrm>
        </p:spPr>
        <p:txBody>
          <a:bodyPr/>
          <a:lstStyle/>
          <a:p>
            <a:r>
              <a:rPr lang="en-US" sz="2800" dirty="0" smtClean="0"/>
              <a:t>Dyslexia- Reading difficulty</a:t>
            </a:r>
          </a:p>
          <a:p>
            <a:endParaRPr lang="en-US" sz="2800" dirty="0"/>
          </a:p>
          <a:p>
            <a:r>
              <a:rPr lang="en-US" sz="2800" dirty="0" smtClean="0"/>
              <a:t>Dysgraphia- Writing difficulty</a:t>
            </a:r>
          </a:p>
          <a:p>
            <a:pPr marL="0" indent="0">
              <a:buNone/>
            </a:pPr>
            <a:endParaRPr lang="en-US" dirty="0"/>
          </a:p>
        </p:txBody>
      </p:sp>
      <p:pic>
        <p:nvPicPr>
          <p:cNvPr id="4" name="Picture 3" descr="https://encrypted-tbn0.gstatic.com/images?q=tbn:ANd9GcQ-qEPNbEAfYXsR2c86b8QJgZkz2DzA3T84K0hI2bymKgDUUjU6qQ">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6694755" y="1982190"/>
            <a:ext cx="4705350" cy="3038475"/>
          </a:xfrm>
          <a:prstGeom prst="rect">
            <a:avLst/>
          </a:prstGeom>
          <a:noFill/>
          <a:ln>
            <a:noFill/>
          </a:ln>
        </p:spPr>
      </p:pic>
    </p:spTree>
    <p:extLst>
      <p:ext uri="{BB962C8B-B14F-4D97-AF65-F5344CB8AC3E}">
        <p14:creationId xmlns:p14="http://schemas.microsoft.com/office/powerpoint/2010/main" val="13130402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692" y="2329503"/>
            <a:ext cx="7507310" cy="4351338"/>
          </a:xfrm>
        </p:spPr>
        <p:txBody>
          <a:bodyPr>
            <a:normAutofit/>
          </a:bodyPr>
          <a:lstStyle/>
          <a:p>
            <a:r>
              <a:rPr lang="en-US" sz="2400" dirty="0" smtClean="0"/>
              <a:t>Letter reversal- the </a:t>
            </a:r>
            <a:r>
              <a:rPr lang="en-US" sz="2400" dirty="0"/>
              <a:t>letters are </a:t>
            </a:r>
            <a:r>
              <a:rPr lang="en-US" sz="2400" dirty="0" smtClean="0"/>
              <a:t>backwards (d for b; p for q )</a:t>
            </a:r>
          </a:p>
          <a:p>
            <a:r>
              <a:rPr lang="en-US" sz="2400" dirty="0"/>
              <a:t>Inversions- </a:t>
            </a:r>
            <a:r>
              <a:rPr lang="en-US" sz="2400" dirty="0" smtClean="0"/>
              <a:t>letters </a:t>
            </a:r>
            <a:r>
              <a:rPr lang="en-US" sz="2400" dirty="0"/>
              <a:t>are upside </a:t>
            </a:r>
            <a:r>
              <a:rPr lang="en-US" sz="2400" dirty="0" smtClean="0"/>
              <a:t>down (m </a:t>
            </a:r>
            <a:r>
              <a:rPr lang="en-US" sz="2400" dirty="0"/>
              <a:t>for w; u for </a:t>
            </a:r>
            <a:r>
              <a:rPr lang="en-US" sz="2400" dirty="0" smtClean="0"/>
              <a:t>n)</a:t>
            </a:r>
          </a:p>
          <a:p>
            <a:r>
              <a:rPr lang="en-US" sz="2400" dirty="0" smtClean="0"/>
              <a:t>Word reversal- pat for tap</a:t>
            </a:r>
          </a:p>
          <a:p>
            <a:r>
              <a:rPr lang="en-US" sz="2400" dirty="0" smtClean="0"/>
              <a:t>Small word confusion- at &amp; to; said &amp; and; does &amp; goes</a:t>
            </a:r>
          </a:p>
          <a:p>
            <a:r>
              <a:rPr lang="en-US" sz="2400" dirty="0" smtClean="0"/>
              <a:t>Spelling difficulties- spelling words several different ways on the same page.</a:t>
            </a:r>
            <a:endParaRPr lang="en-US" sz="2400" dirty="0"/>
          </a:p>
        </p:txBody>
      </p:sp>
      <p:pic>
        <p:nvPicPr>
          <p:cNvPr id="4" name="Picture 3" descr="https://encrypted-tbn0.gstatic.com/images?q=tbn:ANd9GcTaH-VmHO861D36RPmJIKil6Xe7VNZySyLPjkwhofykj01OJEEdQA">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8477920" y="2392877"/>
            <a:ext cx="3563826" cy="3216833"/>
          </a:xfrm>
          <a:prstGeom prst="rect">
            <a:avLst/>
          </a:prstGeom>
          <a:noFill/>
          <a:ln>
            <a:noFill/>
          </a:ln>
        </p:spPr>
      </p:pic>
      <p:pic>
        <p:nvPicPr>
          <p:cNvPr id="5" name="Picture 4" descr="https://encrypted-tbn2.gstatic.com/images?q=tbn:ANd9GcTmnmq2NdyJ6BPlK-2EulWZDRbhO-8MhBNqrPueTd5XKBM6Z859">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3730445" y="126687"/>
            <a:ext cx="4747475" cy="2036964"/>
          </a:xfrm>
          <a:prstGeom prst="rect">
            <a:avLst/>
          </a:prstGeom>
          <a:noFill/>
          <a:ln>
            <a:noFill/>
          </a:ln>
        </p:spPr>
      </p:pic>
    </p:spTree>
    <p:extLst>
      <p:ext uri="{BB962C8B-B14F-4D97-AF65-F5344CB8AC3E}">
        <p14:creationId xmlns:p14="http://schemas.microsoft.com/office/powerpoint/2010/main" val="34760338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dyslexia look like?</a:t>
            </a:r>
            <a:endParaRPr lang="en-US" dirty="0"/>
          </a:p>
        </p:txBody>
      </p:sp>
      <p:sp>
        <p:nvSpPr>
          <p:cNvPr id="5" name="Content Placeholder 4"/>
          <p:cNvSpPr>
            <a:spLocks noGrp="1"/>
          </p:cNvSpPr>
          <p:nvPr>
            <p:ph idx="1"/>
          </p:nvPr>
        </p:nvSpPr>
        <p:spPr>
          <a:xfrm>
            <a:off x="0" y="1868830"/>
            <a:ext cx="12357980" cy="4989169"/>
          </a:xfrm>
        </p:spPr>
        <p:txBody>
          <a:bodyPr>
            <a:noAutofit/>
          </a:bodyPr>
          <a:lstStyle/>
          <a:p>
            <a:pPr marL="0" indent="0">
              <a:buNone/>
            </a:pPr>
            <a:r>
              <a:rPr lang="en-US" sz="2800" dirty="0" smtClean="0"/>
              <a:t>“</a:t>
            </a:r>
            <a:r>
              <a:rPr lang="en-US" sz="2800" dirty="0" err="1" smtClean="0"/>
              <a:t>Moud</a:t>
            </a:r>
            <a:r>
              <a:rPr lang="en-US" sz="2800" dirty="0" smtClean="0"/>
              <a:t> a text-</a:t>
            </a:r>
            <a:r>
              <a:rPr lang="en-US" sz="2800" dirty="0" err="1" smtClean="0"/>
              <a:t>ouly</a:t>
            </a:r>
            <a:r>
              <a:rPr lang="en-US" sz="2800" dirty="0" smtClean="0"/>
              <a:t> sight bee </a:t>
            </a:r>
            <a:r>
              <a:rPr lang="en-US" sz="2800" dirty="0" err="1" smtClean="0"/>
              <a:t>ideale</a:t>
            </a:r>
            <a:r>
              <a:rPr lang="en-US" sz="2800" dirty="0" smtClean="0"/>
              <a:t> for </a:t>
            </a:r>
            <a:r>
              <a:rPr lang="en-US" sz="2800" dirty="0" err="1" smtClean="0"/>
              <a:t>soweoue</a:t>
            </a:r>
            <a:r>
              <a:rPr lang="en-US" sz="2800" dirty="0" smtClean="0"/>
              <a:t> </a:t>
            </a:r>
            <a:r>
              <a:rPr lang="en-US" sz="2800" dirty="0" err="1" smtClean="0"/>
              <a:t>mith</a:t>
            </a:r>
            <a:r>
              <a:rPr lang="en-US" sz="2800" dirty="0" smtClean="0"/>
              <a:t> </a:t>
            </a:r>
            <a:r>
              <a:rPr lang="en-US" sz="2800" dirty="0" err="1" smtClean="0"/>
              <a:t>reabing</a:t>
            </a:r>
            <a:r>
              <a:rPr lang="en-US" sz="2800" dirty="0" smtClean="0"/>
              <a:t> </a:t>
            </a:r>
            <a:r>
              <a:rPr lang="en-US" sz="2800" dirty="0" err="1" smtClean="0"/>
              <a:t>bisorber</a:t>
            </a:r>
            <a:r>
              <a:rPr lang="en-US" sz="2800" dirty="0" smtClean="0"/>
              <a:t>? </a:t>
            </a:r>
            <a:r>
              <a:rPr lang="en-US" sz="2800" dirty="0" err="1" smtClean="0"/>
              <a:t>Harblee</a:t>
            </a:r>
            <a:r>
              <a:rPr lang="en-US" sz="2800" dirty="0" smtClean="0"/>
              <a:t>. </a:t>
            </a:r>
            <a:r>
              <a:rPr lang="en-US" sz="2800" dirty="0" err="1" smtClean="0"/>
              <a:t>Iwages</a:t>
            </a:r>
            <a:r>
              <a:rPr lang="en-US" sz="2800" dirty="0" smtClean="0"/>
              <a:t> are </a:t>
            </a:r>
            <a:r>
              <a:rPr lang="en-US" sz="2800" dirty="0" err="1" smtClean="0"/>
              <a:t>uot</a:t>
            </a:r>
            <a:r>
              <a:rPr lang="en-US" sz="2800" dirty="0" smtClean="0"/>
              <a:t> dab for </a:t>
            </a:r>
            <a:r>
              <a:rPr lang="en-US" sz="2800" dirty="0" err="1" smtClean="0"/>
              <a:t>accessabilledea</a:t>
            </a:r>
            <a:r>
              <a:rPr lang="en-US" sz="2800" dirty="0" smtClean="0"/>
              <a:t>. They </a:t>
            </a:r>
            <a:r>
              <a:rPr lang="en-US" sz="2800" dirty="0" err="1" smtClean="0"/>
              <a:t>actnally</a:t>
            </a:r>
            <a:r>
              <a:rPr lang="en-US" sz="2800" dirty="0" smtClean="0"/>
              <a:t> </a:t>
            </a:r>
            <a:r>
              <a:rPr lang="en-US" sz="2800" dirty="0" err="1" smtClean="0"/>
              <a:t>iucreese</a:t>
            </a:r>
            <a:r>
              <a:rPr lang="en-US" sz="2800" dirty="0" smtClean="0"/>
              <a:t> </a:t>
            </a:r>
            <a:r>
              <a:rPr lang="en-US" sz="2800" dirty="0" err="1" smtClean="0"/>
              <a:t>cowqreheusiou</a:t>
            </a:r>
            <a:r>
              <a:rPr lang="en-US" sz="2800" dirty="0" smtClean="0"/>
              <a:t> </a:t>
            </a:r>
            <a:r>
              <a:rPr lang="en-US" sz="2800" dirty="0" err="1" smtClean="0"/>
              <a:t>aub</a:t>
            </a:r>
            <a:r>
              <a:rPr lang="en-US" sz="2800" dirty="0" smtClean="0"/>
              <a:t> </a:t>
            </a:r>
            <a:r>
              <a:rPr lang="en-US" sz="2800" dirty="0" err="1" smtClean="0"/>
              <a:t>nsadilite</a:t>
            </a:r>
            <a:r>
              <a:rPr lang="en-US" sz="2800" dirty="0" smtClean="0"/>
              <a:t> for </a:t>
            </a:r>
            <a:r>
              <a:rPr lang="en-US" sz="2800" dirty="0" err="1" smtClean="0"/>
              <a:t>wost</a:t>
            </a:r>
            <a:r>
              <a:rPr lang="en-US" sz="2800" dirty="0" smtClean="0"/>
              <a:t> </a:t>
            </a:r>
            <a:r>
              <a:rPr lang="en-US" sz="2800" dirty="0" err="1" smtClean="0"/>
              <a:t>anbieuces</a:t>
            </a:r>
            <a:r>
              <a:rPr lang="en-US" sz="2800" dirty="0" smtClean="0"/>
              <a:t>.</a:t>
            </a:r>
          </a:p>
          <a:p>
            <a:pPr marL="0" indent="0">
              <a:buNone/>
            </a:pPr>
            <a:r>
              <a:rPr lang="en-US" sz="2800" dirty="0" err="1" smtClean="0"/>
              <a:t>Mhat</a:t>
            </a:r>
            <a:r>
              <a:rPr lang="en-US" sz="2800" dirty="0" smtClean="0"/>
              <a:t> </a:t>
            </a:r>
            <a:r>
              <a:rPr lang="en-US" sz="2800" dirty="0" err="1" smtClean="0"/>
              <a:t>wauy</a:t>
            </a:r>
            <a:r>
              <a:rPr lang="en-US" sz="2800" dirty="0" smtClean="0"/>
              <a:t> </a:t>
            </a:r>
            <a:r>
              <a:rPr lang="en-US" sz="2800" dirty="0" err="1" smtClean="0"/>
              <a:t>qeopqle</a:t>
            </a:r>
            <a:r>
              <a:rPr lang="en-US" sz="2800" dirty="0" smtClean="0"/>
              <a:t> </a:t>
            </a:r>
            <a:r>
              <a:rPr lang="en-US" sz="2800" dirty="0" err="1" smtClean="0"/>
              <a:t>bo</a:t>
            </a:r>
            <a:r>
              <a:rPr lang="en-US" sz="2800" dirty="0" smtClean="0"/>
              <a:t> </a:t>
            </a:r>
            <a:r>
              <a:rPr lang="en-US" sz="2800" dirty="0" err="1" smtClean="0"/>
              <a:t>uot</a:t>
            </a:r>
            <a:r>
              <a:rPr lang="en-US" sz="2800" dirty="0" smtClean="0"/>
              <a:t> </a:t>
            </a:r>
            <a:r>
              <a:rPr lang="en-US" sz="2800" dirty="0" err="1" smtClean="0"/>
              <a:t>kuom</a:t>
            </a:r>
            <a:r>
              <a:rPr lang="en-US" sz="2800" dirty="0" smtClean="0"/>
              <a:t>, </a:t>
            </a:r>
            <a:r>
              <a:rPr lang="en-US" sz="2800" dirty="0" err="1" smtClean="0"/>
              <a:t>throngh</a:t>
            </a:r>
            <a:r>
              <a:rPr lang="en-US" sz="2800" dirty="0" smtClean="0"/>
              <a:t>, it there is </a:t>
            </a:r>
            <a:r>
              <a:rPr lang="en-US" sz="2800" dirty="0" err="1" smtClean="0"/>
              <a:t>wuch</a:t>
            </a:r>
            <a:r>
              <a:rPr lang="en-US" sz="2800" dirty="0" smtClean="0"/>
              <a:t> </a:t>
            </a:r>
            <a:r>
              <a:rPr lang="en-US" sz="2800" dirty="0" err="1" smtClean="0"/>
              <a:t>mor</a:t>
            </a:r>
            <a:r>
              <a:rPr lang="en-US" sz="2800" dirty="0" smtClean="0"/>
              <a:t> at the </a:t>
            </a:r>
            <a:r>
              <a:rPr lang="en-US" sz="2800" dirty="0" err="1" smtClean="0"/>
              <a:t>accessability</a:t>
            </a:r>
            <a:r>
              <a:rPr lang="en-US" sz="2800" dirty="0" smtClean="0"/>
              <a:t> for au </a:t>
            </a:r>
            <a:r>
              <a:rPr lang="en-US" sz="2800" dirty="0" err="1" smtClean="0"/>
              <a:t>iwage</a:t>
            </a:r>
            <a:r>
              <a:rPr lang="en-US" sz="2800" dirty="0" smtClean="0"/>
              <a:t> </a:t>
            </a:r>
            <a:r>
              <a:rPr lang="en-US" sz="2800" dirty="0" err="1" smtClean="0"/>
              <a:t>theu</a:t>
            </a:r>
            <a:r>
              <a:rPr lang="en-US" sz="2800" dirty="0" smtClean="0"/>
              <a:t> </a:t>
            </a:r>
            <a:r>
              <a:rPr lang="en-US" sz="2800" dirty="0" err="1" smtClean="0"/>
              <a:t>jnst</a:t>
            </a:r>
            <a:r>
              <a:rPr lang="en-US" sz="2800" dirty="0" smtClean="0"/>
              <a:t> its alt text. </a:t>
            </a:r>
            <a:r>
              <a:rPr lang="en-US" sz="2800" dirty="0" err="1" smtClean="0"/>
              <a:t>Sowe</a:t>
            </a:r>
            <a:r>
              <a:rPr lang="en-US" sz="2800" dirty="0" smtClean="0"/>
              <a:t> </a:t>
            </a:r>
            <a:r>
              <a:rPr lang="en-US" sz="2800" dirty="0" err="1" smtClean="0"/>
              <a:t>qeople</a:t>
            </a:r>
            <a:r>
              <a:rPr lang="en-US" sz="2800" dirty="0" smtClean="0"/>
              <a:t> </a:t>
            </a:r>
            <a:r>
              <a:rPr lang="en-US" sz="2800" dirty="0" err="1" smtClean="0"/>
              <a:t>mroughly</a:t>
            </a:r>
            <a:r>
              <a:rPr lang="en-US" sz="2800" dirty="0" smtClean="0"/>
              <a:t> </a:t>
            </a:r>
            <a:r>
              <a:rPr lang="en-US" sz="2800" dirty="0" err="1" smtClean="0"/>
              <a:t>assnwe</a:t>
            </a:r>
            <a:r>
              <a:rPr lang="en-US" sz="2800" dirty="0" smtClean="0"/>
              <a:t> that </a:t>
            </a:r>
            <a:r>
              <a:rPr lang="en-US" sz="2800" dirty="0" err="1" smtClean="0"/>
              <a:t>iwages</a:t>
            </a:r>
            <a:r>
              <a:rPr lang="en-US" sz="2800" dirty="0" smtClean="0"/>
              <a:t> are dab for </a:t>
            </a:r>
            <a:r>
              <a:rPr lang="en-US" sz="2800" dirty="0" err="1" smtClean="0"/>
              <a:t>accessedilite</a:t>
            </a:r>
            <a:r>
              <a:rPr lang="en-US" sz="2800" dirty="0" smtClean="0"/>
              <a:t>, </a:t>
            </a:r>
            <a:r>
              <a:rPr lang="en-US" sz="2800" dirty="0" err="1" smtClean="0"/>
              <a:t>siunce</a:t>
            </a:r>
            <a:r>
              <a:rPr lang="en-US" sz="2800" dirty="0" smtClean="0"/>
              <a:t> alt text </a:t>
            </a:r>
            <a:r>
              <a:rPr lang="en-US" sz="2800" dirty="0" err="1" smtClean="0"/>
              <a:t>esseutially</a:t>
            </a:r>
            <a:r>
              <a:rPr lang="en-US" sz="2800" dirty="0" smtClean="0"/>
              <a:t> </a:t>
            </a:r>
            <a:r>
              <a:rPr lang="en-US" sz="2800" dirty="0" err="1" smtClean="0"/>
              <a:t>reqlaces</a:t>
            </a:r>
            <a:r>
              <a:rPr lang="en-US" sz="2800" dirty="0" smtClean="0"/>
              <a:t> the </a:t>
            </a:r>
            <a:r>
              <a:rPr lang="en-US" sz="2800" dirty="0" err="1" smtClean="0"/>
              <a:t>iwage</a:t>
            </a:r>
            <a:r>
              <a:rPr lang="en-US" sz="2800" dirty="0" smtClean="0"/>
              <a:t> </a:t>
            </a:r>
            <a:r>
              <a:rPr lang="en-US" sz="2800" dirty="0" err="1" smtClean="0"/>
              <a:t>mith</a:t>
            </a:r>
            <a:r>
              <a:rPr lang="en-US" sz="2800" dirty="0" smtClean="0"/>
              <a:t> a text-</a:t>
            </a:r>
            <a:r>
              <a:rPr lang="en-US" sz="2800" dirty="0" err="1" smtClean="0"/>
              <a:t>ouly</a:t>
            </a:r>
            <a:r>
              <a:rPr lang="en-US" sz="2800" dirty="0" smtClean="0"/>
              <a:t> </a:t>
            </a:r>
            <a:r>
              <a:rPr lang="en-US" sz="2800" dirty="0" err="1" smtClean="0"/>
              <a:t>versiou</a:t>
            </a:r>
            <a:r>
              <a:rPr lang="en-US" sz="2800" dirty="0" smtClean="0"/>
              <a:t> of that </a:t>
            </a:r>
            <a:r>
              <a:rPr lang="en-US" sz="2800" dirty="0" err="1" smtClean="0"/>
              <a:t>iwage</a:t>
            </a:r>
            <a:r>
              <a:rPr lang="en-US" sz="2800" dirty="0" smtClean="0"/>
              <a:t>”</a:t>
            </a:r>
          </a:p>
          <a:p>
            <a:pPr marL="0" indent="0">
              <a:buNone/>
            </a:pPr>
            <a:r>
              <a:rPr lang="en-US" sz="2800" dirty="0" smtClean="0"/>
              <a:t>Bye </a:t>
            </a:r>
            <a:r>
              <a:rPr lang="en-US" sz="2800" dirty="0" err="1" smtClean="0"/>
              <a:t>Panl</a:t>
            </a:r>
            <a:r>
              <a:rPr lang="en-US" sz="2800" dirty="0" smtClean="0"/>
              <a:t> </a:t>
            </a:r>
            <a:r>
              <a:rPr lang="en-US" sz="2800" dirty="0" err="1" smtClean="0"/>
              <a:t>Bohwau</a:t>
            </a:r>
            <a:endParaRPr lang="en-US" sz="2800" dirty="0"/>
          </a:p>
        </p:txBody>
      </p:sp>
      <p:sp>
        <p:nvSpPr>
          <p:cNvPr id="6" name="Footer Placeholder 5"/>
          <p:cNvSpPr>
            <a:spLocks noGrp="1"/>
          </p:cNvSpPr>
          <p:nvPr>
            <p:ph type="ftr" sz="quarter" idx="11"/>
          </p:nvPr>
        </p:nvSpPr>
        <p:spPr/>
        <p:txBody>
          <a:bodyPr/>
          <a:lstStyle/>
          <a:p>
            <a:r>
              <a:rPr lang="en-US" smtClean="0"/>
              <a:t>http://webaim.org/simulations/dyslexia-sim.html</a:t>
            </a:r>
            <a:endParaRPr lang="en-US"/>
          </a:p>
        </p:txBody>
      </p:sp>
    </p:spTree>
    <p:extLst>
      <p:ext uri="{BB962C8B-B14F-4D97-AF65-F5344CB8AC3E}">
        <p14:creationId xmlns:p14="http://schemas.microsoft.com/office/powerpoint/2010/main" val="35830601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2614" y="0"/>
            <a:ext cx="10571998" cy="970450"/>
          </a:xfrm>
        </p:spPr>
        <p:txBody>
          <a:bodyPr/>
          <a:lstStyle/>
          <a:p>
            <a:r>
              <a:rPr lang="en-US" dirty="0" smtClean="0"/>
              <a:t>Now… what did that ACTUALLY say??</a:t>
            </a:r>
            <a:endParaRPr lang="en-US" dirty="0"/>
          </a:p>
        </p:txBody>
      </p:sp>
      <p:sp>
        <p:nvSpPr>
          <p:cNvPr id="3" name="Content Placeholder 2"/>
          <p:cNvSpPr>
            <a:spLocks noGrp="1"/>
          </p:cNvSpPr>
          <p:nvPr>
            <p:ph idx="1"/>
          </p:nvPr>
        </p:nvSpPr>
        <p:spPr>
          <a:xfrm>
            <a:off x="126749" y="1502875"/>
            <a:ext cx="11923413" cy="5355125"/>
          </a:xfrm>
        </p:spPr>
        <p:txBody>
          <a:bodyPr>
            <a:noAutofit/>
          </a:bodyPr>
          <a:lstStyle/>
          <a:p>
            <a:pPr marL="0" indent="0">
              <a:buNone/>
            </a:pPr>
            <a:r>
              <a:rPr lang="en-US" sz="2800" dirty="0" smtClean="0"/>
              <a:t>Would a text-only site be ideal for someone with a reading disorder? Hardly. Images are not bad for accessibility. They actually increase comprehension and usability for most audiences.</a:t>
            </a:r>
          </a:p>
          <a:p>
            <a:pPr marL="0" indent="0">
              <a:buNone/>
            </a:pPr>
            <a:r>
              <a:rPr lang="en-US" sz="2800" dirty="0" smtClean="0"/>
              <a:t>What many people do not know, though, is there is much more to the accessibility of an image than just its alt text. Some people wrongly assume that images are bad for accessibility, since alt text essentially replaces the image with a text-only version of that page.”</a:t>
            </a:r>
          </a:p>
          <a:p>
            <a:pPr marL="0" indent="0">
              <a:buNone/>
            </a:pPr>
            <a:r>
              <a:rPr lang="en-US" sz="2800" dirty="0" smtClean="0"/>
              <a:t>By Paul </a:t>
            </a:r>
            <a:r>
              <a:rPr lang="en-US" sz="2800" dirty="0" err="1" smtClean="0"/>
              <a:t>Bohman</a:t>
            </a:r>
            <a:endParaRPr lang="en-US" sz="2800" dirty="0"/>
          </a:p>
        </p:txBody>
      </p:sp>
      <p:sp>
        <p:nvSpPr>
          <p:cNvPr id="4" name="Footer Placeholder 3"/>
          <p:cNvSpPr>
            <a:spLocks noGrp="1"/>
          </p:cNvSpPr>
          <p:nvPr>
            <p:ph type="ftr" sz="quarter" idx="11"/>
          </p:nvPr>
        </p:nvSpPr>
        <p:spPr/>
        <p:txBody>
          <a:bodyPr/>
          <a:lstStyle/>
          <a:p>
            <a:r>
              <a:rPr lang="en-US" smtClean="0"/>
              <a:t>http://webaim.org/simulations/dyslexia-sim.html</a:t>
            </a:r>
            <a:endParaRPr lang="en-US"/>
          </a:p>
        </p:txBody>
      </p:sp>
    </p:spTree>
    <p:extLst>
      <p:ext uri="{BB962C8B-B14F-4D97-AF65-F5344CB8AC3E}">
        <p14:creationId xmlns:p14="http://schemas.microsoft.com/office/powerpoint/2010/main" val="35700580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4254" y="199107"/>
            <a:ext cx="8911687" cy="779687"/>
          </a:xfrm>
        </p:spPr>
        <p:txBody>
          <a:bodyPr/>
          <a:lstStyle/>
          <a:p>
            <a:r>
              <a:rPr lang="en-US" dirty="0" smtClean="0"/>
              <a:t>Early signs:</a:t>
            </a:r>
            <a:endParaRPr lang="en-US" dirty="0"/>
          </a:p>
        </p:txBody>
      </p:sp>
      <p:sp>
        <p:nvSpPr>
          <p:cNvPr id="3" name="Content Placeholder 2"/>
          <p:cNvSpPr>
            <a:spLocks noGrp="1"/>
          </p:cNvSpPr>
          <p:nvPr>
            <p:ph idx="1"/>
          </p:nvPr>
        </p:nvSpPr>
        <p:spPr>
          <a:xfrm>
            <a:off x="940158" y="1725769"/>
            <a:ext cx="10564454" cy="4855335"/>
          </a:xfrm>
        </p:spPr>
        <p:txBody>
          <a:bodyPr>
            <a:normAutofit/>
          </a:bodyPr>
          <a:lstStyle/>
          <a:p>
            <a:pPr marL="0" indent="0">
              <a:buNone/>
            </a:pPr>
            <a:r>
              <a:rPr lang="en-US" sz="2800" dirty="0"/>
              <a:t>Teachers should watch for </a:t>
            </a:r>
            <a:r>
              <a:rPr lang="en-US" sz="2800" dirty="0" smtClean="0"/>
              <a:t>children who are </a:t>
            </a:r>
            <a:r>
              <a:rPr lang="en-US" sz="2800" dirty="0"/>
              <a:t>having trouble:</a:t>
            </a:r>
            <a:endParaRPr lang="en-US" sz="2800" dirty="0" smtClean="0"/>
          </a:p>
          <a:p>
            <a:pPr lvl="1"/>
            <a:r>
              <a:rPr lang="en-US" sz="2600" dirty="0" smtClean="0"/>
              <a:t>Recognizing </a:t>
            </a:r>
            <a:r>
              <a:rPr lang="en-US" sz="2600" dirty="0"/>
              <a:t>letters, matching letters to sounds and blending sounds into speech</a:t>
            </a:r>
          </a:p>
          <a:p>
            <a:pPr lvl="1"/>
            <a:r>
              <a:rPr lang="en-US" sz="2600" dirty="0"/>
              <a:t>Pronouncing words, for example saying “</a:t>
            </a:r>
            <a:r>
              <a:rPr lang="en-US" sz="2600" dirty="0" err="1"/>
              <a:t>mawn</a:t>
            </a:r>
            <a:r>
              <a:rPr lang="en-US" sz="2600" dirty="0"/>
              <a:t> lower” instead of “lawn mower”</a:t>
            </a:r>
          </a:p>
          <a:p>
            <a:pPr lvl="1"/>
            <a:r>
              <a:rPr lang="en-US" sz="2600" dirty="0"/>
              <a:t>Learning and correctly using new vocabulary </a:t>
            </a:r>
            <a:r>
              <a:rPr lang="en-US" sz="2600" dirty="0" smtClean="0"/>
              <a:t>words</a:t>
            </a:r>
          </a:p>
          <a:p>
            <a:pPr lvl="1"/>
            <a:r>
              <a:rPr lang="en-US" sz="2400" dirty="0" smtClean="0"/>
              <a:t>Learning </a:t>
            </a:r>
            <a:r>
              <a:rPr lang="en-US" sz="2400" dirty="0"/>
              <a:t>the alphabet, numbers, and days of the week or similar common word sequences</a:t>
            </a:r>
          </a:p>
          <a:p>
            <a:pPr lvl="1"/>
            <a:r>
              <a:rPr lang="en-US" sz="2600" dirty="0" smtClean="0"/>
              <a:t>Rhyming</a:t>
            </a:r>
            <a:endParaRPr lang="en-US" sz="2600" dirty="0"/>
          </a:p>
        </p:txBody>
      </p:sp>
    </p:spTree>
    <p:extLst>
      <p:ext uri="{BB962C8B-B14F-4D97-AF65-F5344CB8AC3E}">
        <p14:creationId xmlns:p14="http://schemas.microsoft.com/office/powerpoint/2010/main" val="23124445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3375" y="238817"/>
            <a:ext cx="8911687" cy="1280890"/>
          </a:xfrm>
        </p:spPr>
        <p:txBody>
          <a:bodyPr/>
          <a:lstStyle/>
          <a:p>
            <a:r>
              <a:rPr lang="en-US" dirty="0" smtClean="0"/>
              <a:t>What can we, as teachers, do about it?</a:t>
            </a:r>
            <a:endParaRPr lang="en-US" dirty="0"/>
          </a:p>
        </p:txBody>
      </p:sp>
      <p:sp>
        <p:nvSpPr>
          <p:cNvPr id="3" name="Content Placeholder 2"/>
          <p:cNvSpPr>
            <a:spLocks noGrp="1"/>
          </p:cNvSpPr>
          <p:nvPr>
            <p:ph idx="1"/>
          </p:nvPr>
        </p:nvSpPr>
        <p:spPr>
          <a:xfrm>
            <a:off x="0" y="1892174"/>
            <a:ext cx="12191999" cy="4965826"/>
          </a:xfrm>
        </p:spPr>
        <p:txBody>
          <a:bodyPr>
            <a:noAutofit/>
          </a:bodyPr>
          <a:lstStyle/>
          <a:p>
            <a:r>
              <a:rPr lang="en-US" sz="2800" dirty="0" smtClean="0"/>
              <a:t>Early exposure to oral reading, drawing and writing is important!</a:t>
            </a:r>
          </a:p>
          <a:p>
            <a:r>
              <a:rPr lang="en-US" sz="2800" dirty="0" smtClean="0"/>
              <a:t>Practice reading different types of printed material (books, magazines, comics and advertisements)</a:t>
            </a:r>
          </a:p>
          <a:p>
            <a:r>
              <a:rPr lang="en-US" sz="2800" dirty="0" smtClean="0"/>
              <a:t>Include multi-sensory lessons, so they can hear, feel and see what is being written/read</a:t>
            </a:r>
          </a:p>
          <a:p>
            <a:r>
              <a:rPr lang="en-US" sz="2800" dirty="0" smtClean="0"/>
              <a:t>Use audio books to assist in independent reading</a:t>
            </a:r>
          </a:p>
          <a:p>
            <a:r>
              <a:rPr lang="en-US" sz="2800" dirty="0" smtClean="0"/>
              <a:t>Allow extra time to complete assignments</a:t>
            </a:r>
          </a:p>
          <a:p>
            <a:r>
              <a:rPr lang="en-US" sz="2800" dirty="0" smtClean="0"/>
              <a:t>Be there for the child’s emotional needs. Dyslexia is very stressful and discouraging.</a:t>
            </a:r>
            <a:endParaRPr lang="en-US" sz="2800" dirty="0"/>
          </a:p>
        </p:txBody>
      </p:sp>
    </p:spTree>
    <p:extLst>
      <p:ext uri="{BB962C8B-B14F-4D97-AF65-F5344CB8AC3E}">
        <p14:creationId xmlns:p14="http://schemas.microsoft.com/office/powerpoint/2010/main" val="38250367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TC103457503[[fn=Quotable]]</Template>
  <TotalTime>480</TotalTime>
  <Words>663</Words>
  <Application>Microsoft Office PowerPoint</Application>
  <PresentationFormat>Widescreen</PresentationFormat>
  <Paragraphs>80</Paragraphs>
  <Slides>14</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Calibri</vt:lpstr>
      <vt:lpstr>Century Gothic</vt:lpstr>
      <vt:lpstr>Wingdings 2</vt:lpstr>
      <vt:lpstr>Quotable</vt:lpstr>
      <vt:lpstr>Reading and Writing</vt:lpstr>
      <vt:lpstr>PowerPoint Presentation</vt:lpstr>
      <vt:lpstr>What is a learning disability(LD)?</vt:lpstr>
      <vt:lpstr>Other terms used to describe LD</vt:lpstr>
      <vt:lpstr>PowerPoint Presentation</vt:lpstr>
      <vt:lpstr>What does dyslexia look like?</vt:lpstr>
      <vt:lpstr>Now… what did that ACTUALLY say??</vt:lpstr>
      <vt:lpstr>Early signs:</vt:lpstr>
      <vt:lpstr>What can we, as teachers, do about it?</vt:lpstr>
      <vt:lpstr>PowerPoint Presentation</vt:lpstr>
      <vt:lpstr>Early signs:</vt:lpstr>
      <vt:lpstr>What can we do about it?</vt:lpstr>
      <vt:lpstr>PowerPoint Presentation</vt:lpstr>
      <vt:lpstr>Resources: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Disabilities: Reading and Writing</dc:title>
  <dc:creator>library</dc:creator>
  <cp:lastModifiedBy>library</cp:lastModifiedBy>
  <cp:revision>31</cp:revision>
  <dcterms:created xsi:type="dcterms:W3CDTF">2014-09-03T16:50:52Z</dcterms:created>
  <dcterms:modified xsi:type="dcterms:W3CDTF">2014-10-15T16:18:26Z</dcterms:modified>
</cp:coreProperties>
</file>